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y="5143500" cx="9144000"/>
  <p:notesSz cx="6858000" cy="9144000"/>
  <p:embeddedFontLst>
    <p:embeddedFont>
      <p:font typeface="Barlow ExtraLight"/>
      <p:regular r:id="rId13"/>
      <p:bold r:id="rId14"/>
      <p:italic r:id="rId15"/>
      <p:boldItalic r:id="rId16"/>
    </p:embeddedFont>
    <p:embeddedFont>
      <p:font typeface="Lato"/>
      <p:regular r:id="rId17"/>
      <p:bold r:id="rId18"/>
      <p:italic r:id="rId19"/>
      <p:boldItalic r:id="rId20"/>
    </p:embeddedFont>
    <p:embeddedFont>
      <p:font typeface="Poppins"/>
      <p:regular r:id="rId21"/>
      <p:bold r:id="rId22"/>
      <p:italic r:id="rId23"/>
      <p:boldItalic r:id="rId24"/>
    </p:embeddedFont>
    <p:embeddedFont>
      <p:font typeface="Lato Light"/>
      <p:regular r:id="rId25"/>
      <p:bold r:id="rId26"/>
      <p:italic r:id="rId27"/>
      <p:boldItalic r:id="rId28"/>
    </p:embeddedFont>
    <p:embeddedFont>
      <p:font typeface="Lato Black"/>
      <p:bold r:id="rId29"/>
      <p:boldItalic r:id="rId3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31" roundtripDataSignature="AMtx7mh0dDn93fLXsKoVblqVhLdkZ6YVv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Lato-boldItalic.fntdata"/><Relationship Id="rId22" Type="http://schemas.openxmlformats.org/officeDocument/2006/relationships/font" Target="fonts/Poppins-bold.fntdata"/><Relationship Id="rId21" Type="http://schemas.openxmlformats.org/officeDocument/2006/relationships/font" Target="fonts/Poppins-regular.fntdata"/><Relationship Id="rId24" Type="http://schemas.openxmlformats.org/officeDocument/2006/relationships/font" Target="fonts/Poppins-boldItalic.fntdata"/><Relationship Id="rId23" Type="http://schemas.openxmlformats.org/officeDocument/2006/relationships/font" Target="fonts/Poppins-italic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LatoLight-bold.fntdata"/><Relationship Id="rId25" Type="http://schemas.openxmlformats.org/officeDocument/2006/relationships/font" Target="fonts/LatoLight-regular.fntdata"/><Relationship Id="rId28" Type="http://schemas.openxmlformats.org/officeDocument/2006/relationships/font" Target="fonts/LatoLight-boldItalic.fntdata"/><Relationship Id="rId27" Type="http://schemas.openxmlformats.org/officeDocument/2006/relationships/font" Target="fonts/LatoLight-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LatoBlack-bold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customschemas.google.com/relationships/presentationmetadata" Target="metadata"/><Relationship Id="rId30" Type="http://schemas.openxmlformats.org/officeDocument/2006/relationships/font" Target="fonts/LatoBlack-boldItalic.fntdata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font" Target="fonts/BarlowExtraLight-regular.fntdata"/><Relationship Id="rId12" Type="http://schemas.openxmlformats.org/officeDocument/2006/relationships/slide" Target="slides/slide8.xml"/><Relationship Id="rId15" Type="http://schemas.openxmlformats.org/officeDocument/2006/relationships/font" Target="fonts/BarlowExtraLight-italic.fntdata"/><Relationship Id="rId14" Type="http://schemas.openxmlformats.org/officeDocument/2006/relationships/font" Target="fonts/BarlowExtraLight-bold.fntdata"/><Relationship Id="rId17" Type="http://schemas.openxmlformats.org/officeDocument/2006/relationships/font" Target="fonts/Lato-regular.fntdata"/><Relationship Id="rId16" Type="http://schemas.openxmlformats.org/officeDocument/2006/relationships/font" Target="fonts/BarlowExtraLight-boldItalic.fntdata"/><Relationship Id="rId19" Type="http://schemas.openxmlformats.org/officeDocument/2006/relationships/font" Target="fonts/Lato-italic.fntdata"/><Relationship Id="rId18" Type="http://schemas.openxmlformats.org/officeDocument/2006/relationships/font" Target="fonts/Lato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2" name="Google Shape;52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1f1fb3e55d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1" name="Google Shape;61;g1f1fb3e55d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1f1fb3e55d9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1" name="Google Shape;81;g1f1fb3e55d9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1f1fb3e55d9_0_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1" name="Google Shape;101;g1f1fb3e55d9_0_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1f1fb3e55d9_0_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1" name="Google Shape;121;g1f1fb3e55d9_0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1f1fb3e55d9_0_9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1" name="Google Shape;141;g1f1fb3e55d9_0_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1f1fb3e55d9_0_1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1" name="Google Shape;161;g1f1fb3e55d9_0_1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1f1fb3e55d9_0_1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7" name="Google Shape;177;g1f1fb3e55d9_0_1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0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10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9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5" name="Google Shape;45;p19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6" name="Google Shape;46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ortada Seccion">
  <p:cSld name="Portada Seccion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1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4" name="Google Shape;14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7" name="Google Shape;17;p1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8" name="Google Shape;18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" name="Google Shape;21;p13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2" name="Google Shape;22;p13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6" name="Google Shape;2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5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29" name="Google Shape;29;p15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0" name="Google Shape;30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6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3" name="Google Shape;33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7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Google Shape;36;p17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7" name="Google Shape;37;p17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8" name="Google Shape;38;p17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9" name="Google Shape;39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8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2" name="Google Shape;42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/>
          <p:nvPr/>
        </p:nvSpPr>
        <p:spPr>
          <a:xfrm>
            <a:off x="-32419" y="0"/>
            <a:ext cx="9176400" cy="5143500"/>
          </a:xfrm>
          <a:prstGeom prst="rect">
            <a:avLst/>
          </a:prstGeom>
          <a:solidFill>
            <a:srgbClr val="0097A7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" name="Google Shape;55;p1"/>
          <p:cNvSpPr txBox="1"/>
          <p:nvPr/>
        </p:nvSpPr>
        <p:spPr>
          <a:xfrm>
            <a:off x="587926" y="2934544"/>
            <a:ext cx="2385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0"/>
              <a:buFont typeface="Arial"/>
              <a:buNone/>
            </a:pPr>
            <a:r>
              <a:t/>
            </a:r>
            <a:endParaRPr b="0" i="0" sz="4500" u="none" cap="none" strike="noStrike">
              <a:solidFill>
                <a:srgbClr val="FFFFFF"/>
              </a:solidFill>
              <a:latin typeface="Barlow ExtraLight"/>
              <a:ea typeface="Barlow ExtraLight"/>
              <a:cs typeface="Barlow ExtraLight"/>
              <a:sym typeface="Barlow ExtraLight"/>
            </a:endParaRPr>
          </a:p>
        </p:txBody>
      </p:sp>
      <p:cxnSp>
        <p:nvCxnSpPr>
          <p:cNvPr id="56" name="Google Shape;56;p1"/>
          <p:cNvCxnSpPr/>
          <p:nvPr/>
        </p:nvCxnSpPr>
        <p:spPr>
          <a:xfrm>
            <a:off x="663319" y="3718988"/>
            <a:ext cx="413400" cy="0"/>
          </a:xfrm>
          <a:prstGeom prst="straightConnector1">
            <a:avLst/>
          </a:prstGeom>
          <a:noFill/>
          <a:ln cap="flat" cmpd="sng" w="1905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7" name="Google Shape;57;p1"/>
          <p:cNvSpPr txBox="1"/>
          <p:nvPr/>
        </p:nvSpPr>
        <p:spPr>
          <a:xfrm>
            <a:off x="663325" y="1586324"/>
            <a:ext cx="4293300" cy="1753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s-ES" sz="3400" u="none" cap="none" strike="noStrike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rPr>
              <a:t>KIT CONTENIDOS</a:t>
            </a:r>
            <a:endParaRPr b="0" i="0" sz="3400" u="none" cap="none" strike="noStrike">
              <a:solidFill>
                <a:srgbClr val="FFFFFF"/>
              </a:solidFill>
              <a:latin typeface="Lato Black"/>
              <a:ea typeface="Lato Black"/>
              <a:cs typeface="Lato Black"/>
              <a:sym typeface="Lato Black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s-ES" sz="3400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FARMACIAS</a:t>
            </a:r>
            <a:endParaRPr b="0" i="0" sz="3400" u="none" cap="none" strike="noStrike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34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rPr>
              <a:t>Febrero</a:t>
            </a:r>
            <a:endParaRPr b="0" i="0" sz="3400" u="none" cap="none" strike="noStrike">
              <a:solidFill>
                <a:srgbClr val="FFFFFF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3400" u="none" cap="none" strike="noStrike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0" i="0" sz="3000" u="none" cap="none" strike="noStrik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descr="Dibujo con letras&#10;&#10;Descripción generada automáticamente con confianza media" id="58" name="Google Shape;58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3319" y="3955418"/>
            <a:ext cx="2447017" cy="5445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AF9F5"/>
        </a:solidFill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1f1fb3e55d9_0_0"/>
          <p:cNvSpPr txBox="1"/>
          <p:nvPr/>
        </p:nvSpPr>
        <p:spPr>
          <a:xfrm>
            <a:off x="610775" y="1686550"/>
            <a:ext cx="4170900" cy="22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-ES" sz="900">
                <a:latin typeface="Lato"/>
                <a:ea typeface="Lato"/>
                <a:cs typeface="Lato"/>
                <a:sym typeface="Lato"/>
              </a:rPr>
              <a:t>Copy </a:t>
            </a:r>
            <a:endParaRPr sz="900">
              <a:solidFill>
                <a:srgbClr val="666666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¿Alguna vez te ha pasado que cuando estás nervioso se te quita el hambre o te duele la tripa?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Esto es porque el estómago y los intestinos son capaces de controlar emociones y reaccionan a ellas. Por ello es tan importante mantener tu ecosistema cuidado y equilibrado con probióticos como Lactoflora Protector Intestinal.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#Lactoflora  #Emociones #Equilibratumundo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4" name="Google Shape;64;g1f1fb3e55d9_0_0"/>
          <p:cNvSpPr/>
          <p:nvPr/>
        </p:nvSpPr>
        <p:spPr>
          <a:xfrm>
            <a:off x="1232006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" name="Google Shape;65;g1f1fb3e55d9_0_0"/>
          <p:cNvSpPr/>
          <p:nvPr/>
        </p:nvSpPr>
        <p:spPr>
          <a:xfrm>
            <a:off x="1249528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Google Shape;66;g1f1fb3e55d9_0_0"/>
          <p:cNvSpPr/>
          <p:nvPr/>
        </p:nvSpPr>
        <p:spPr>
          <a:xfrm>
            <a:off x="12052919" y="406164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g1f1fb3e55d9_0_0"/>
          <p:cNvSpPr/>
          <p:nvPr/>
        </p:nvSpPr>
        <p:spPr>
          <a:xfrm>
            <a:off x="12228134" y="423685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g1f1fb3e55d9_0_0"/>
          <p:cNvSpPr/>
          <p:nvPr/>
        </p:nvSpPr>
        <p:spPr>
          <a:xfrm>
            <a:off x="5067896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g1f1fb3e55d9_0_0"/>
          <p:cNvSpPr/>
          <p:nvPr/>
        </p:nvSpPr>
        <p:spPr>
          <a:xfrm>
            <a:off x="5347462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g1f1fb3e55d9_0_0"/>
          <p:cNvSpPr/>
          <p:nvPr/>
        </p:nvSpPr>
        <p:spPr>
          <a:xfrm>
            <a:off x="562702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g1f1fb3e55d9_0_0"/>
          <p:cNvSpPr/>
          <p:nvPr/>
        </p:nvSpPr>
        <p:spPr>
          <a:xfrm>
            <a:off x="781951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" name="Google Shape;72;g1f1fb3e55d9_0_0"/>
          <p:cNvSpPr/>
          <p:nvPr/>
        </p:nvSpPr>
        <p:spPr>
          <a:xfrm>
            <a:off x="5041025" y="402650"/>
            <a:ext cx="3392100" cy="4039500"/>
          </a:xfrm>
          <a:prstGeom prst="roundRect">
            <a:avLst>
              <a:gd fmla="val 4196" name="adj"/>
            </a:avLst>
          </a:prstGeom>
          <a:solidFill>
            <a:srgbClr val="FCFAFA"/>
          </a:solidFill>
          <a:ln>
            <a:noFill/>
          </a:ln>
          <a:effectLst>
            <a:outerShdw blurRad="57150" rotWithShape="0" algn="bl" dir="5400000" dist="19050">
              <a:srgbClr val="000000">
                <a:alpha val="863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9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3" name="Google Shape;73;g1f1fb3e55d9_0_0"/>
          <p:cNvSpPr/>
          <p:nvPr/>
        </p:nvSpPr>
        <p:spPr>
          <a:xfrm>
            <a:off x="5194133" y="588601"/>
            <a:ext cx="299700" cy="2997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" name="Google Shape;74;g1f1fb3e55d9_0_0"/>
          <p:cNvSpPr/>
          <p:nvPr/>
        </p:nvSpPr>
        <p:spPr>
          <a:xfrm>
            <a:off x="5243111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g1f1fb3e55d9_0_0"/>
          <p:cNvSpPr/>
          <p:nvPr/>
        </p:nvSpPr>
        <p:spPr>
          <a:xfrm>
            <a:off x="5522677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" name="Google Shape;76;g1f1fb3e55d9_0_0"/>
          <p:cNvSpPr/>
          <p:nvPr/>
        </p:nvSpPr>
        <p:spPr>
          <a:xfrm>
            <a:off x="580224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Google Shape;77;g1f1fb3e55d9_0_0"/>
          <p:cNvSpPr/>
          <p:nvPr/>
        </p:nvSpPr>
        <p:spPr>
          <a:xfrm>
            <a:off x="799473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8" name="Google Shape;78;g1f1fb3e55d9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60313" y="1012500"/>
            <a:ext cx="2953524" cy="29507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AF9F5"/>
        </a:solidFill>
      </p:bgPr>
    </p:bg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1f1fb3e55d9_0_24"/>
          <p:cNvSpPr txBox="1"/>
          <p:nvPr/>
        </p:nvSpPr>
        <p:spPr>
          <a:xfrm>
            <a:off x="610775" y="1686550"/>
            <a:ext cx="4170900" cy="256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-ES" sz="900">
                <a:latin typeface="Lato"/>
                <a:ea typeface="Lato"/>
                <a:cs typeface="Lato"/>
                <a:sym typeface="Lato"/>
              </a:rPr>
              <a:t>Copy </a:t>
            </a:r>
            <a:endParaRPr sz="900">
              <a:solidFill>
                <a:srgbClr val="666666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El ciclo menstrual es cambiante y tu microbiota íntima también.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Si sientes cambios o molestias, es probable que tu microbiota esté desequilibrada. Encuentra el equilibrio en cualquier momento de tu ciclo con Lactoflora Protector Íntimo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Encuentralo en tu farmacia más cercana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#Lactoflora #CicloMenstrual #SaludÍntima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 u="sng">
              <a:solidFill>
                <a:schemeClr val="hlink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 u="sng">
              <a:solidFill>
                <a:schemeClr val="hlink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4" name="Google Shape;84;g1f1fb3e55d9_0_24"/>
          <p:cNvSpPr/>
          <p:nvPr/>
        </p:nvSpPr>
        <p:spPr>
          <a:xfrm>
            <a:off x="1232006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g1f1fb3e55d9_0_24"/>
          <p:cNvSpPr/>
          <p:nvPr/>
        </p:nvSpPr>
        <p:spPr>
          <a:xfrm>
            <a:off x="1249528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" name="Google Shape;86;g1f1fb3e55d9_0_24"/>
          <p:cNvSpPr/>
          <p:nvPr/>
        </p:nvSpPr>
        <p:spPr>
          <a:xfrm>
            <a:off x="12052919" y="406164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g1f1fb3e55d9_0_24"/>
          <p:cNvSpPr/>
          <p:nvPr/>
        </p:nvSpPr>
        <p:spPr>
          <a:xfrm>
            <a:off x="12228134" y="423685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" name="Google Shape;88;g1f1fb3e55d9_0_24"/>
          <p:cNvSpPr/>
          <p:nvPr/>
        </p:nvSpPr>
        <p:spPr>
          <a:xfrm>
            <a:off x="5067896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" name="Google Shape;89;g1f1fb3e55d9_0_24"/>
          <p:cNvSpPr/>
          <p:nvPr/>
        </p:nvSpPr>
        <p:spPr>
          <a:xfrm>
            <a:off x="5347462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g1f1fb3e55d9_0_24"/>
          <p:cNvSpPr/>
          <p:nvPr/>
        </p:nvSpPr>
        <p:spPr>
          <a:xfrm>
            <a:off x="562702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g1f1fb3e55d9_0_24"/>
          <p:cNvSpPr/>
          <p:nvPr/>
        </p:nvSpPr>
        <p:spPr>
          <a:xfrm>
            <a:off x="781951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g1f1fb3e55d9_0_24"/>
          <p:cNvSpPr/>
          <p:nvPr/>
        </p:nvSpPr>
        <p:spPr>
          <a:xfrm>
            <a:off x="5041025" y="402650"/>
            <a:ext cx="3392100" cy="4039500"/>
          </a:xfrm>
          <a:prstGeom prst="roundRect">
            <a:avLst>
              <a:gd fmla="val 4196" name="adj"/>
            </a:avLst>
          </a:prstGeom>
          <a:solidFill>
            <a:srgbClr val="FCFAFA"/>
          </a:solidFill>
          <a:ln>
            <a:noFill/>
          </a:ln>
          <a:effectLst>
            <a:outerShdw blurRad="57150" rotWithShape="0" algn="bl" dir="5400000" dist="19050">
              <a:srgbClr val="000000">
                <a:alpha val="863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9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3" name="Google Shape;93;g1f1fb3e55d9_0_24"/>
          <p:cNvSpPr/>
          <p:nvPr/>
        </p:nvSpPr>
        <p:spPr>
          <a:xfrm>
            <a:off x="5194133" y="588601"/>
            <a:ext cx="299700" cy="2997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g1f1fb3e55d9_0_24"/>
          <p:cNvSpPr/>
          <p:nvPr/>
        </p:nvSpPr>
        <p:spPr>
          <a:xfrm>
            <a:off x="5243111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g1f1fb3e55d9_0_24"/>
          <p:cNvSpPr/>
          <p:nvPr/>
        </p:nvSpPr>
        <p:spPr>
          <a:xfrm>
            <a:off x="5522677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g1f1fb3e55d9_0_24"/>
          <p:cNvSpPr/>
          <p:nvPr/>
        </p:nvSpPr>
        <p:spPr>
          <a:xfrm>
            <a:off x="580224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g1f1fb3e55d9_0_24"/>
          <p:cNvSpPr/>
          <p:nvPr/>
        </p:nvSpPr>
        <p:spPr>
          <a:xfrm>
            <a:off x="799473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8" name="Google Shape;98;g1f1fb3e55d9_0_24"/>
          <p:cNvPicPr preferRelativeResize="0"/>
          <p:nvPr/>
        </p:nvPicPr>
        <p:blipFill rotWithShape="1">
          <a:blip r:embed="rId3">
            <a:alphaModFix/>
          </a:blip>
          <a:srcRect b="99" l="0" r="0" t="89"/>
          <a:stretch/>
        </p:blipFill>
        <p:spPr>
          <a:xfrm>
            <a:off x="5260312" y="1012500"/>
            <a:ext cx="2953525" cy="29507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AF9F5"/>
        </a:solidFill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1f1fb3e55d9_0_48"/>
          <p:cNvSpPr txBox="1"/>
          <p:nvPr/>
        </p:nvSpPr>
        <p:spPr>
          <a:xfrm>
            <a:off x="610775" y="1686550"/>
            <a:ext cx="4170900" cy="19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-ES" sz="900">
                <a:latin typeface="Lato"/>
                <a:ea typeface="Lato"/>
                <a:cs typeface="Lato"/>
                <a:sym typeface="Lato"/>
              </a:rPr>
              <a:t>Copy </a:t>
            </a:r>
            <a:endParaRPr b="1" sz="900"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900"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Los ecosistemas de tu cuerpo están interconectados para que todo dentro de ti funcione a la perfección. Por eso es imprescindible aprender a mantener el equilibrio perfecto entre ellos. 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Descubre cómo la gama de probióticos Lactoflora puede ayudarte con esta tarea.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#Lactoflora  #Ecosistemas #Equilibratumundo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4" name="Google Shape;104;g1f1fb3e55d9_0_48"/>
          <p:cNvSpPr/>
          <p:nvPr/>
        </p:nvSpPr>
        <p:spPr>
          <a:xfrm>
            <a:off x="1232006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g1f1fb3e55d9_0_48"/>
          <p:cNvSpPr/>
          <p:nvPr/>
        </p:nvSpPr>
        <p:spPr>
          <a:xfrm>
            <a:off x="1249528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g1f1fb3e55d9_0_48"/>
          <p:cNvSpPr/>
          <p:nvPr/>
        </p:nvSpPr>
        <p:spPr>
          <a:xfrm>
            <a:off x="12052919" y="406164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g1f1fb3e55d9_0_48"/>
          <p:cNvSpPr/>
          <p:nvPr/>
        </p:nvSpPr>
        <p:spPr>
          <a:xfrm>
            <a:off x="12228134" y="423685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g1f1fb3e55d9_0_48"/>
          <p:cNvSpPr/>
          <p:nvPr/>
        </p:nvSpPr>
        <p:spPr>
          <a:xfrm>
            <a:off x="5067896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g1f1fb3e55d9_0_48"/>
          <p:cNvSpPr/>
          <p:nvPr/>
        </p:nvSpPr>
        <p:spPr>
          <a:xfrm>
            <a:off x="5347462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g1f1fb3e55d9_0_48"/>
          <p:cNvSpPr/>
          <p:nvPr/>
        </p:nvSpPr>
        <p:spPr>
          <a:xfrm>
            <a:off x="562702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g1f1fb3e55d9_0_48"/>
          <p:cNvSpPr/>
          <p:nvPr/>
        </p:nvSpPr>
        <p:spPr>
          <a:xfrm>
            <a:off x="781951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g1f1fb3e55d9_0_48"/>
          <p:cNvSpPr/>
          <p:nvPr/>
        </p:nvSpPr>
        <p:spPr>
          <a:xfrm>
            <a:off x="5041025" y="402650"/>
            <a:ext cx="3392100" cy="4039500"/>
          </a:xfrm>
          <a:prstGeom prst="roundRect">
            <a:avLst>
              <a:gd fmla="val 4196" name="adj"/>
            </a:avLst>
          </a:prstGeom>
          <a:solidFill>
            <a:srgbClr val="FCFAFA"/>
          </a:solidFill>
          <a:ln>
            <a:noFill/>
          </a:ln>
          <a:effectLst>
            <a:outerShdw blurRad="57150" rotWithShape="0" algn="bl" dir="5400000" dist="19050">
              <a:srgbClr val="000000">
                <a:alpha val="863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9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3" name="Google Shape;113;g1f1fb3e55d9_0_48"/>
          <p:cNvSpPr/>
          <p:nvPr/>
        </p:nvSpPr>
        <p:spPr>
          <a:xfrm>
            <a:off x="5194133" y="588601"/>
            <a:ext cx="299700" cy="2997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g1f1fb3e55d9_0_48"/>
          <p:cNvSpPr/>
          <p:nvPr/>
        </p:nvSpPr>
        <p:spPr>
          <a:xfrm>
            <a:off x="5243111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g1f1fb3e55d9_0_48"/>
          <p:cNvSpPr/>
          <p:nvPr/>
        </p:nvSpPr>
        <p:spPr>
          <a:xfrm>
            <a:off x="5522677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g1f1fb3e55d9_0_48"/>
          <p:cNvSpPr/>
          <p:nvPr/>
        </p:nvSpPr>
        <p:spPr>
          <a:xfrm>
            <a:off x="580224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g1f1fb3e55d9_0_48"/>
          <p:cNvSpPr/>
          <p:nvPr/>
        </p:nvSpPr>
        <p:spPr>
          <a:xfrm>
            <a:off x="799473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8" name="Google Shape;118;g1f1fb3e55d9_0_48"/>
          <p:cNvPicPr preferRelativeResize="0"/>
          <p:nvPr/>
        </p:nvPicPr>
        <p:blipFill rotWithShape="1">
          <a:blip r:embed="rId3">
            <a:alphaModFix/>
          </a:blip>
          <a:srcRect b="39" l="0" r="0" t="49"/>
          <a:stretch/>
        </p:blipFill>
        <p:spPr>
          <a:xfrm>
            <a:off x="5260313" y="1012500"/>
            <a:ext cx="2953524" cy="29507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AF9F5"/>
        </a:solidFill>
      </p:bgPr>
    </p:bg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1f1fb3e55d9_0_72"/>
          <p:cNvSpPr txBox="1"/>
          <p:nvPr/>
        </p:nvSpPr>
        <p:spPr>
          <a:xfrm>
            <a:off x="610775" y="1686550"/>
            <a:ext cx="4170900" cy="24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-ES" sz="900">
                <a:latin typeface="Lato"/>
                <a:ea typeface="Lato"/>
                <a:cs typeface="Lato"/>
                <a:sym typeface="Lato"/>
              </a:rPr>
              <a:t>Copy </a:t>
            </a:r>
            <a:endParaRPr sz="900">
              <a:solidFill>
                <a:srgbClr val="666666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¿Buscando los probióticos perfectos para ti?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Lactoflora Protector Intestinal es un simbiótico (mezcla de probióticos y fibra prebiótica) con vitaminas y jengibre que te ayudará con el normal funcionamiento del sistema inmunitario y el bienestar gastrointestinal.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Encuéntralo en tu farmacia más cercana 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#Lactoflora  #ProtectorIntestinal #Equilibratumundo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4" name="Google Shape;124;g1f1fb3e55d9_0_72"/>
          <p:cNvSpPr/>
          <p:nvPr/>
        </p:nvSpPr>
        <p:spPr>
          <a:xfrm>
            <a:off x="1232006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g1f1fb3e55d9_0_72"/>
          <p:cNvSpPr/>
          <p:nvPr/>
        </p:nvSpPr>
        <p:spPr>
          <a:xfrm>
            <a:off x="1249528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g1f1fb3e55d9_0_72"/>
          <p:cNvSpPr/>
          <p:nvPr/>
        </p:nvSpPr>
        <p:spPr>
          <a:xfrm>
            <a:off x="12052919" y="406164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g1f1fb3e55d9_0_72"/>
          <p:cNvSpPr/>
          <p:nvPr/>
        </p:nvSpPr>
        <p:spPr>
          <a:xfrm>
            <a:off x="12228134" y="423685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" name="Google Shape;128;g1f1fb3e55d9_0_72"/>
          <p:cNvSpPr/>
          <p:nvPr/>
        </p:nvSpPr>
        <p:spPr>
          <a:xfrm>
            <a:off x="5067896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" name="Google Shape;129;g1f1fb3e55d9_0_72"/>
          <p:cNvSpPr/>
          <p:nvPr/>
        </p:nvSpPr>
        <p:spPr>
          <a:xfrm>
            <a:off x="5347462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" name="Google Shape;130;g1f1fb3e55d9_0_72"/>
          <p:cNvSpPr/>
          <p:nvPr/>
        </p:nvSpPr>
        <p:spPr>
          <a:xfrm>
            <a:off x="562702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g1f1fb3e55d9_0_72"/>
          <p:cNvSpPr/>
          <p:nvPr/>
        </p:nvSpPr>
        <p:spPr>
          <a:xfrm>
            <a:off x="781951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g1f1fb3e55d9_0_72"/>
          <p:cNvSpPr/>
          <p:nvPr/>
        </p:nvSpPr>
        <p:spPr>
          <a:xfrm>
            <a:off x="5041025" y="402650"/>
            <a:ext cx="3392100" cy="4039500"/>
          </a:xfrm>
          <a:prstGeom prst="roundRect">
            <a:avLst>
              <a:gd fmla="val 4196" name="adj"/>
            </a:avLst>
          </a:prstGeom>
          <a:solidFill>
            <a:srgbClr val="FCFAFA"/>
          </a:solidFill>
          <a:ln>
            <a:noFill/>
          </a:ln>
          <a:effectLst>
            <a:outerShdw blurRad="57150" rotWithShape="0" algn="bl" dir="5400000" dist="19050">
              <a:srgbClr val="000000">
                <a:alpha val="863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9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3" name="Google Shape;133;g1f1fb3e55d9_0_72"/>
          <p:cNvSpPr/>
          <p:nvPr/>
        </p:nvSpPr>
        <p:spPr>
          <a:xfrm>
            <a:off x="5194133" y="588601"/>
            <a:ext cx="299700" cy="2997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g1f1fb3e55d9_0_72"/>
          <p:cNvSpPr/>
          <p:nvPr/>
        </p:nvSpPr>
        <p:spPr>
          <a:xfrm>
            <a:off x="5243111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" name="Google Shape;135;g1f1fb3e55d9_0_72"/>
          <p:cNvSpPr/>
          <p:nvPr/>
        </p:nvSpPr>
        <p:spPr>
          <a:xfrm>
            <a:off x="5522677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" name="Google Shape;136;g1f1fb3e55d9_0_72"/>
          <p:cNvSpPr/>
          <p:nvPr/>
        </p:nvSpPr>
        <p:spPr>
          <a:xfrm>
            <a:off x="580224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" name="Google Shape;137;g1f1fb3e55d9_0_72"/>
          <p:cNvSpPr/>
          <p:nvPr/>
        </p:nvSpPr>
        <p:spPr>
          <a:xfrm>
            <a:off x="799473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8" name="Google Shape;138;g1f1fb3e55d9_0_72"/>
          <p:cNvPicPr preferRelativeResize="0"/>
          <p:nvPr/>
        </p:nvPicPr>
        <p:blipFill rotWithShape="1">
          <a:blip r:embed="rId3">
            <a:alphaModFix/>
          </a:blip>
          <a:srcRect b="39" l="0" r="0" t="49"/>
          <a:stretch/>
        </p:blipFill>
        <p:spPr>
          <a:xfrm>
            <a:off x="5260313" y="1012500"/>
            <a:ext cx="2953524" cy="29507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AF9F5"/>
        </a:solidFill>
      </p:bgPr>
    </p:bg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1f1fb3e55d9_0_96"/>
          <p:cNvSpPr txBox="1"/>
          <p:nvPr/>
        </p:nvSpPr>
        <p:spPr>
          <a:xfrm>
            <a:off x="610775" y="1686550"/>
            <a:ext cx="4170900" cy="22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-ES" sz="900">
                <a:latin typeface="Lato"/>
                <a:ea typeface="Lato"/>
                <a:cs typeface="Lato"/>
                <a:sym typeface="Lato"/>
              </a:rPr>
              <a:t>Copy </a:t>
            </a:r>
            <a:endParaRPr sz="900">
              <a:solidFill>
                <a:srgbClr val="666666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Mientras estás leyendo este post, en tu intestino están conviviendo más de 100 millones de microorganismos.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Para que todos hagan su función correctamente es necesario mantener el equilibrio entre todos ellos, ¿cómo?, con la ayuda de </a:t>
            </a:r>
            <a:r>
              <a:rPr lang="es-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  <a:extLst>
                  <a:ext uri="http://customooxmlschemas.google.com/">
                    <go:slidesCustomData xmlns:go="http://customooxmlschemas.google.com/" textRoundtripDataId="0"/>
                  </a:ext>
                </a:extLst>
              </a:rPr>
              <a:t>Lactoflora 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#Lactoflora  #Ecosistemas #Equilibratumundo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 u="sng">
              <a:solidFill>
                <a:schemeClr val="hlink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44" name="Google Shape;144;g1f1fb3e55d9_0_96"/>
          <p:cNvSpPr/>
          <p:nvPr/>
        </p:nvSpPr>
        <p:spPr>
          <a:xfrm>
            <a:off x="1232006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g1f1fb3e55d9_0_96"/>
          <p:cNvSpPr/>
          <p:nvPr/>
        </p:nvSpPr>
        <p:spPr>
          <a:xfrm>
            <a:off x="1249528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g1f1fb3e55d9_0_96"/>
          <p:cNvSpPr/>
          <p:nvPr/>
        </p:nvSpPr>
        <p:spPr>
          <a:xfrm>
            <a:off x="12052919" y="406164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" name="Google Shape;147;g1f1fb3e55d9_0_96"/>
          <p:cNvSpPr/>
          <p:nvPr/>
        </p:nvSpPr>
        <p:spPr>
          <a:xfrm>
            <a:off x="12228134" y="423685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g1f1fb3e55d9_0_96"/>
          <p:cNvSpPr/>
          <p:nvPr/>
        </p:nvSpPr>
        <p:spPr>
          <a:xfrm>
            <a:off x="5067896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g1f1fb3e55d9_0_96"/>
          <p:cNvSpPr/>
          <p:nvPr/>
        </p:nvSpPr>
        <p:spPr>
          <a:xfrm>
            <a:off x="5347462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" name="Google Shape;150;g1f1fb3e55d9_0_96"/>
          <p:cNvSpPr/>
          <p:nvPr/>
        </p:nvSpPr>
        <p:spPr>
          <a:xfrm>
            <a:off x="562702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" name="Google Shape;151;g1f1fb3e55d9_0_96"/>
          <p:cNvSpPr/>
          <p:nvPr/>
        </p:nvSpPr>
        <p:spPr>
          <a:xfrm>
            <a:off x="781951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" name="Google Shape;152;g1f1fb3e55d9_0_96"/>
          <p:cNvSpPr/>
          <p:nvPr/>
        </p:nvSpPr>
        <p:spPr>
          <a:xfrm>
            <a:off x="5041025" y="402650"/>
            <a:ext cx="3392100" cy="4039500"/>
          </a:xfrm>
          <a:prstGeom prst="roundRect">
            <a:avLst>
              <a:gd fmla="val 4196" name="adj"/>
            </a:avLst>
          </a:prstGeom>
          <a:solidFill>
            <a:srgbClr val="FCFAFA"/>
          </a:solidFill>
          <a:ln>
            <a:noFill/>
          </a:ln>
          <a:effectLst>
            <a:outerShdw blurRad="57150" rotWithShape="0" algn="bl" dir="5400000" dist="19050">
              <a:srgbClr val="000000">
                <a:alpha val="863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9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3" name="Google Shape;153;g1f1fb3e55d9_0_96"/>
          <p:cNvSpPr/>
          <p:nvPr/>
        </p:nvSpPr>
        <p:spPr>
          <a:xfrm>
            <a:off x="5194133" y="588601"/>
            <a:ext cx="299700" cy="2997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" name="Google Shape;154;g1f1fb3e55d9_0_96"/>
          <p:cNvSpPr/>
          <p:nvPr/>
        </p:nvSpPr>
        <p:spPr>
          <a:xfrm>
            <a:off x="5243111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" name="Google Shape;155;g1f1fb3e55d9_0_96"/>
          <p:cNvSpPr/>
          <p:nvPr/>
        </p:nvSpPr>
        <p:spPr>
          <a:xfrm>
            <a:off x="5522677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" name="Google Shape;156;g1f1fb3e55d9_0_96"/>
          <p:cNvSpPr/>
          <p:nvPr/>
        </p:nvSpPr>
        <p:spPr>
          <a:xfrm>
            <a:off x="580224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" name="Google Shape;157;g1f1fb3e55d9_0_96"/>
          <p:cNvSpPr/>
          <p:nvPr/>
        </p:nvSpPr>
        <p:spPr>
          <a:xfrm>
            <a:off x="799473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8" name="Google Shape;158;g1f1fb3e55d9_0_96"/>
          <p:cNvPicPr preferRelativeResize="0"/>
          <p:nvPr/>
        </p:nvPicPr>
        <p:blipFill rotWithShape="1">
          <a:blip r:embed="rId3">
            <a:alphaModFix/>
          </a:blip>
          <a:srcRect b="99" l="0" r="0" t="89"/>
          <a:stretch/>
        </p:blipFill>
        <p:spPr>
          <a:xfrm>
            <a:off x="5260312" y="1012500"/>
            <a:ext cx="2953525" cy="29507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AF9F5"/>
        </a:solidFill>
      </p:bgPr>
    </p:bg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1f1fb3e55d9_0_120"/>
          <p:cNvSpPr txBox="1"/>
          <p:nvPr/>
        </p:nvSpPr>
        <p:spPr>
          <a:xfrm>
            <a:off x="610775" y="1686550"/>
            <a:ext cx="3277500" cy="236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-ES" sz="900">
                <a:latin typeface="Lato"/>
                <a:ea typeface="Lato"/>
                <a:cs typeface="Lato"/>
                <a:sym typeface="Lato"/>
              </a:rPr>
              <a:t>Copy </a:t>
            </a:r>
            <a:endParaRPr sz="900">
              <a:solidFill>
                <a:srgbClr val="666666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900">
                <a:latin typeface="Lato"/>
                <a:ea typeface="Lato"/>
                <a:cs typeface="Lato"/>
                <a:sym typeface="Lato"/>
              </a:rPr>
              <a:t>El malestar íntimo como los desequilibrios en la microbiota vaginal, la vaginosis bacteriana, la sequedad vaginal, etc. es más común de lo que crees. </a:t>
            </a:r>
            <a:endParaRPr sz="9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900">
                <a:latin typeface="Lato"/>
                <a:ea typeface="Lato"/>
                <a:cs typeface="Lato"/>
                <a:sym typeface="Lato"/>
              </a:rPr>
              <a:t>El uso regular de probióticos como Lactoflora Protector Íntimo te ayudará a prevenir estas molestias y a equilibrar tu microbiota vaginal.</a:t>
            </a:r>
            <a:endParaRPr sz="9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#Lactoflora  #SaludÍntima</a:t>
            </a:r>
            <a:endParaRPr sz="9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 u="sng">
              <a:solidFill>
                <a:schemeClr val="hlink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64" name="Google Shape;164;g1f1fb3e55d9_0_120"/>
          <p:cNvSpPr/>
          <p:nvPr/>
        </p:nvSpPr>
        <p:spPr>
          <a:xfrm>
            <a:off x="5067896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" name="Google Shape;165;g1f1fb3e55d9_0_120"/>
          <p:cNvSpPr/>
          <p:nvPr/>
        </p:nvSpPr>
        <p:spPr>
          <a:xfrm>
            <a:off x="5347462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g1f1fb3e55d9_0_120"/>
          <p:cNvSpPr/>
          <p:nvPr/>
        </p:nvSpPr>
        <p:spPr>
          <a:xfrm>
            <a:off x="562702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g1f1fb3e55d9_0_120"/>
          <p:cNvSpPr/>
          <p:nvPr/>
        </p:nvSpPr>
        <p:spPr>
          <a:xfrm>
            <a:off x="781951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g1f1fb3e55d9_0_120"/>
          <p:cNvSpPr/>
          <p:nvPr/>
        </p:nvSpPr>
        <p:spPr>
          <a:xfrm>
            <a:off x="5041025" y="402650"/>
            <a:ext cx="3392100" cy="4039500"/>
          </a:xfrm>
          <a:prstGeom prst="roundRect">
            <a:avLst>
              <a:gd fmla="val 4196" name="adj"/>
            </a:avLst>
          </a:prstGeom>
          <a:solidFill>
            <a:srgbClr val="FCFAFA"/>
          </a:solidFill>
          <a:ln>
            <a:noFill/>
          </a:ln>
          <a:effectLst>
            <a:outerShdw blurRad="57150" rotWithShape="0" algn="bl" dir="5400000" dist="19050">
              <a:srgbClr val="000000">
                <a:alpha val="863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9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69" name="Google Shape;169;g1f1fb3e55d9_0_120"/>
          <p:cNvSpPr/>
          <p:nvPr/>
        </p:nvSpPr>
        <p:spPr>
          <a:xfrm>
            <a:off x="5194133" y="588601"/>
            <a:ext cx="299700" cy="2997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g1f1fb3e55d9_0_120"/>
          <p:cNvSpPr/>
          <p:nvPr/>
        </p:nvSpPr>
        <p:spPr>
          <a:xfrm>
            <a:off x="5243111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g1f1fb3e55d9_0_120"/>
          <p:cNvSpPr/>
          <p:nvPr/>
        </p:nvSpPr>
        <p:spPr>
          <a:xfrm>
            <a:off x="5522677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g1f1fb3e55d9_0_120"/>
          <p:cNvSpPr/>
          <p:nvPr/>
        </p:nvSpPr>
        <p:spPr>
          <a:xfrm>
            <a:off x="580224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" name="Google Shape;173;g1f1fb3e55d9_0_120"/>
          <p:cNvSpPr/>
          <p:nvPr/>
        </p:nvSpPr>
        <p:spPr>
          <a:xfrm>
            <a:off x="799473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4" name="Google Shape;174;g1f1fb3e55d9_0_120"/>
          <p:cNvPicPr preferRelativeResize="0"/>
          <p:nvPr/>
        </p:nvPicPr>
        <p:blipFill rotWithShape="1">
          <a:blip r:embed="rId3">
            <a:alphaModFix/>
          </a:blip>
          <a:srcRect b="39" l="0" r="0" t="49"/>
          <a:stretch/>
        </p:blipFill>
        <p:spPr>
          <a:xfrm>
            <a:off x="5260313" y="1012500"/>
            <a:ext cx="2953524" cy="29507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AF9F5"/>
        </a:solidFill>
      </p:bgPr>
    </p:bg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1f1fb3e55d9_0_140"/>
          <p:cNvSpPr txBox="1"/>
          <p:nvPr/>
        </p:nvSpPr>
        <p:spPr>
          <a:xfrm>
            <a:off x="610775" y="1686550"/>
            <a:ext cx="4170900" cy="192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-ES" sz="900">
                <a:latin typeface="Lato"/>
                <a:ea typeface="Lato"/>
                <a:cs typeface="Lato"/>
                <a:sym typeface="Lato"/>
              </a:rPr>
              <a:t>Copy </a:t>
            </a:r>
            <a:endParaRPr sz="900">
              <a:solidFill>
                <a:srgbClr val="666666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Mantener tu ecosistema hidratado no es solo importante en verano. Excesos, ingesta de alcohol o enfermedades estomacales son factores que pueden hacer que tu cuerpo se deshidrate.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Lactoflora Suero Oral con probióticos, fructooligosacáridos y sales minerales, te ayudará a rehidratar y equilibrar tu microbiota intestinal 💧</a:t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9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#Lactoflora  #Hidratacion #Equilibratumundo</a:t>
            </a:r>
            <a:endParaRPr sz="900" u="sng">
              <a:solidFill>
                <a:schemeClr val="hlink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9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0" name="Google Shape;180;g1f1fb3e55d9_0_140"/>
          <p:cNvSpPr/>
          <p:nvPr/>
        </p:nvSpPr>
        <p:spPr>
          <a:xfrm>
            <a:off x="1232006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g1f1fb3e55d9_0_140"/>
          <p:cNvSpPr/>
          <p:nvPr/>
        </p:nvSpPr>
        <p:spPr>
          <a:xfrm>
            <a:off x="1249528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" name="Google Shape;182;g1f1fb3e55d9_0_140"/>
          <p:cNvSpPr/>
          <p:nvPr/>
        </p:nvSpPr>
        <p:spPr>
          <a:xfrm>
            <a:off x="12052919" y="406164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3" name="Google Shape;183;g1f1fb3e55d9_0_140"/>
          <p:cNvSpPr/>
          <p:nvPr/>
        </p:nvSpPr>
        <p:spPr>
          <a:xfrm>
            <a:off x="12228134" y="423685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" name="Google Shape;184;g1f1fb3e55d9_0_140"/>
          <p:cNvSpPr/>
          <p:nvPr/>
        </p:nvSpPr>
        <p:spPr>
          <a:xfrm>
            <a:off x="5067896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g1f1fb3e55d9_0_140"/>
          <p:cNvSpPr/>
          <p:nvPr/>
        </p:nvSpPr>
        <p:spPr>
          <a:xfrm>
            <a:off x="5347462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6" name="Google Shape;186;g1f1fb3e55d9_0_140"/>
          <p:cNvSpPr/>
          <p:nvPr/>
        </p:nvSpPr>
        <p:spPr>
          <a:xfrm>
            <a:off x="562702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" name="Google Shape;187;g1f1fb3e55d9_0_140"/>
          <p:cNvSpPr/>
          <p:nvPr/>
        </p:nvSpPr>
        <p:spPr>
          <a:xfrm>
            <a:off x="781951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g1f1fb3e55d9_0_140"/>
          <p:cNvSpPr/>
          <p:nvPr/>
        </p:nvSpPr>
        <p:spPr>
          <a:xfrm>
            <a:off x="5041025" y="402650"/>
            <a:ext cx="3392100" cy="4039500"/>
          </a:xfrm>
          <a:prstGeom prst="roundRect">
            <a:avLst>
              <a:gd fmla="val 4196" name="adj"/>
            </a:avLst>
          </a:prstGeom>
          <a:solidFill>
            <a:srgbClr val="FCFAFA"/>
          </a:solidFill>
          <a:ln>
            <a:noFill/>
          </a:ln>
          <a:effectLst>
            <a:outerShdw blurRad="57150" rotWithShape="0" algn="bl" dir="5400000" dist="19050">
              <a:srgbClr val="000000">
                <a:alpha val="863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9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9" name="Google Shape;189;g1f1fb3e55d9_0_140"/>
          <p:cNvSpPr/>
          <p:nvPr/>
        </p:nvSpPr>
        <p:spPr>
          <a:xfrm>
            <a:off x="5194133" y="588601"/>
            <a:ext cx="299700" cy="2997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0" name="Google Shape;190;g1f1fb3e55d9_0_140"/>
          <p:cNvSpPr/>
          <p:nvPr/>
        </p:nvSpPr>
        <p:spPr>
          <a:xfrm>
            <a:off x="5243111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1" name="Google Shape;191;g1f1fb3e55d9_0_140"/>
          <p:cNvSpPr/>
          <p:nvPr/>
        </p:nvSpPr>
        <p:spPr>
          <a:xfrm>
            <a:off x="5522677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" name="Google Shape;192;g1f1fb3e55d9_0_140"/>
          <p:cNvSpPr/>
          <p:nvPr/>
        </p:nvSpPr>
        <p:spPr>
          <a:xfrm>
            <a:off x="580224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3" name="Google Shape;193;g1f1fb3e55d9_0_140"/>
          <p:cNvSpPr/>
          <p:nvPr/>
        </p:nvSpPr>
        <p:spPr>
          <a:xfrm>
            <a:off x="799473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4" name="Google Shape;194;g1f1fb3e55d9_0_140"/>
          <p:cNvPicPr preferRelativeResize="0"/>
          <p:nvPr/>
        </p:nvPicPr>
        <p:blipFill rotWithShape="1">
          <a:blip r:embed="rId3">
            <a:alphaModFix/>
          </a:blip>
          <a:srcRect b="99" l="0" r="0" t="89"/>
          <a:stretch/>
        </p:blipFill>
        <p:spPr>
          <a:xfrm>
            <a:off x="5260312" y="1012500"/>
            <a:ext cx="2953525" cy="29507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Abel</dc:creator>
</cp:coreProperties>
</file>